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15"/>
  </p:notesMasterIdLst>
  <p:sldIdLst>
    <p:sldId id="256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</p:sldIdLst>
  <p:sldSz cx="9144000" cy="6858000" type="screen4x3"/>
  <p:notesSz cx="6950075" cy="92360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hJSzNWH2hI8WIVjhg4AReoL4A0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 showComments="0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-112" y="-8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customschemas.google.com/relationships/presentationmetadata" Target="metadata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114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37000" y="0"/>
            <a:ext cx="30114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525"/>
            <a:ext cx="30114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37000" y="8772525"/>
            <a:ext cx="3011487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75791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:notes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:notes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:notes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5:notes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6:notes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8:notes"/>
          <p:cNvSpPr txBox="1">
            <a:spLocks noGrp="1"/>
          </p:cNvSpPr>
          <p:nvPr>
            <p:ph type="body" idx="1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0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body" idx="1"/>
          </p:nvPr>
        </p:nvSpPr>
        <p:spPr>
          <a:xfrm>
            <a:off x="11430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457200" lvl="0" indent="-314325" algn="l">
              <a:spcBef>
                <a:spcPts val="360"/>
              </a:spcBef>
              <a:spcAft>
                <a:spcPts val="0"/>
              </a:spcAft>
              <a:buSzPts val="1350"/>
              <a:buChar char="●"/>
              <a:defRPr/>
            </a:lvl1pPr>
            <a:lvl2pPr marL="914400" lvl="1" indent="-314325" algn="l">
              <a:spcBef>
                <a:spcPts val="360"/>
              </a:spcBef>
              <a:spcAft>
                <a:spcPts val="0"/>
              </a:spcAft>
              <a:buSzPts val="1350"/>
              <a:buChar char="●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●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dt" idx="10"/>
          </p:nvPr>
        </p:nvSpPr>
        <p:spPr>
          <a:xfrm>
            <a:off x="1219200" y="6172200"/>
            <a:ext cx="7620000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dt" idx="10"/>
          </p:nvPr>
        </p:nvSpPr>
        <p:spPr>
          <a:xfrm>
            <a:off x="1219200" y="6172200"/>
            <a:ext cx="7620000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1"/>
            </a:gs>
            <a:gs pos="100000">
              <a:schemeClr val="dk2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9"/>
          <p:cNvGrpSpPr/>
          <p:nvPr/>
        </p:nvGrpSpPr>
        <p:grpSpPr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11" name="Google Shape;11;p19"/>
            <p:cNvSpPr txBox="1"/>
            <p:nvPr/>
          </p:nvSpPr>
          <p:spPr>
            <a:xfrm>
              <a:off x="0" y="0"/>
              <a:ext cx="684" cy="4318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50000">
                  <a:schemeClr val="dk1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12;p19"/>
            <p:cNvGrpSpPr/>
            <p:nvPr/>
          </p:nvGrpSpPr>
          <p:grpSpPr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13" name="Google Shape;13;p19"/>
              <p:cNvSpPr txBox="1"/>
              <p:nvPr/>
            </p:nvSpPr>
            <p:spPr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4;p19"/>
              <p:cNvSpPr txBox="1"/>
              <p:nvPr/>
            </p:nvSpPr>
            <p:spPr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5;p19"/>
              <p:cNvSpPr txBox="1"/>
              <p:nvPr/>
            </p:nvSpPr>
            <p:spPr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19"/>
              <p:cNvSpPr txBox="1"/>
              <p:nvPr/>
            </p:nvSpPr>
            <p:spPr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19"/>
              <p:cNvSpPr txBox="1"/>
              <p:nvPr/>
            </p:nvSpPr>
            <p:spPr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19"/>
              <p:cNvSpPr txBox="1"/>
              <p:nvPr/>
            </p:nvSpPr>
            <p:spPr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9;p19"/>
              <p:cNvSpPr txBox="1"/>
              <p:nvPr/>
            </p:nvSpPr>
            <p:spPr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19"/>
              <p:cNvSpPr txBox="1"/>
              <p:nvPr/>
            </p:nvSpPr>
            <p:spPr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19"/>
              <p:cNvSpPr txBox="1"/>
              <p:nvPr/>
            </p:nvSpPr>
            <p:spPr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19"/>
              <p:cNvSpPr txBox="1"/>
              <p:nvPr/>
            </p:nvSpPr>
            <p:spPr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19"/>
              <p:cNvSpPr txBox="1"/>
              <p:nvPr/>
            </p:nvSpPr>
            <p:spPr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4;p19"/>
              <p:cNvSpPr txBox="1"/>
              <p:nvPr/>
            </p:nvSpPr>
            <p:spPr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19"/>
              <p:cNvSpPr txBox="1"/>
              <p:nvPr/>
            </p:nvSpPr>
            <p:spPr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p19"/>
              <p:cNvSpPr txBox="1"/>
              <p:nvPr/>
            </p:nvSpPr>
            <p:spPr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19"/>
              <p:cNvSpPr txBox="1"/>
              <p:nvPr/>
            </p:nvSpPr>
            <p:spPr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19"/>
              <p:cNvSpPr txBox="1"/>
              <p:nvPr/>
            </p:nvSpPr>
            <p:spPr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29;p19"/>
              <p:cNvSpPr txBox="1"/>
              <p:nvPr/>
            </p:nvSpPr>
            <p:spPr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p19"/>
              <p:cNvSpPr txBox="1"/>
              <p:nvPr/>
            </p:nvSpPr>
            <p:spPr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19"/>
              <p:cNvSpPr txBox="1"/>
              <p:nvPr/>
            </p:nvSpPr>
            <p:spPr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2;p19"/>
              <p:cNvSpPr txBox="1"/>
              <p:nvPr/>
            </p:nvSpPr>
            <p:spPr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33;p19"/>
              <p:cNvSpPr txBox="1"/>
              <p:nvPr/>
            </p:nvSpPr>
            <p:spPr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19"/>
              <p:cNvSpPr txBox="1"/>
              <p:nvPr/>
            </p:nvSpPr>
            <p:spPr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p19"/>
              <p:cNvSpPr txBox="1"/>
              <p:nvPr/>
            </p:nvSpPr>
            <p:spPr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6;p19"/>
              <p:cNvSpPr txBox="1"/>
              <p:nvPr/>
            </p:nvSpPr>
            <p:spPr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19"/>
              <p:cNvSpPr txBox="1"/>
              <p:nvPr/>
            </p:nvSpPr>
            <p:spPr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p19"/>
              <p:cNvSpPr txBox="1"/>
              <p:nvPr/>
            </p:nvSpPr>
            <p:spPr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19"/>
              <p:cNvSpPr txBox="1"/>
              <p:nvPr/>
            </p:nvSpPr>
            <p:spPr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40;p19"/>
              <p:cNvSpPr txBox="1"/>
              <p:nvPr/>
            </p:nvSpPr>
            <p:spPr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19"/>
              <p:cNvSpPr txBox="1"/>
              <p:nvPr/>
            </p:nvSpPr>
            <p:spPr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2" name="Google Shape;42;p19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1"/>
          </p:nvPr>
        </p:nvSpPr>
        <p:spPr>
          <a:xfrm>
            <a:off x="11430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61950" algn="l" rtl="0"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●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dt" idx="10"/>
          </p:nvPr>
        </p:nvSpPr>
        <p:spPr>
          <a:xfrm>
            <a:off x="1219200" y="6172200"/>
            <a:ext cx="7620000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1"/>
            </a:gs>
            <a:gs pos="100000">
              <a:schemeClr val="dk2"/>
            </a:gs>
          </a:gsLst>
          <a:lin ang="5400000" scaled="0"/>
        </a:gra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21"/>
          <p:cNvGrpSpPr/>
          <p:nvPr/>
        </p:nvGrpSpPr>
        <p:grpSpPr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55" name="Google Shape;55;p21"/>
            <p:cNvSpPr txBox="1"/>
            <p:nvPr/>
          </p:nvSpPr>
          <p:spPr>
            <a:xfrm>
              <a:off x="0" y="0"/>
              <a:ext cx="684" cy="4318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50000">
                  <a:schemeClr val="dk1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6" name="Google Shape;56;p21"/>
            <p:cNvGrpSpPr/>
            <p:nvPr/>
          </p:nvGrpSpPr>
          <p:grpSpPr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57" name="Google Shape;57;p21"/>
              <p:cNvSpPr txBox="1"/>
              <p:nvPr/>
            </p:nvSpPr>
            <p:spPr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21"/>
              <p:cNvSpPr txBox="1"/>
              <p:nvPr/>
            </p:nvSpPr>
            <p:spPr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21"/>
              <p:cNvSpPr txBox="1"/>
              <p:nvPr/>
            </p:nvSpPr>
            <p:spPr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21"/>
              <p:cNvSpPr txBox="1"/>
              <p:nvPr/>
            </p:nvSpPr>
            <p:spPr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21"/>
              <p:cNvSpPr txBox="1"/>
              <p:nvPr/>
            </p:nvSpPr>
            <p:spPr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21"/>
              <p:cNvSpPr txBox="1"/>
              <p:nvPr/>
            </p:nvSpPr>
            <p:spPr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21"/>
              <p:cNvSpPr txBox="1"/>
              <p:nvPr/>
            </p:nvSpPr>
            <p:spPr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21"/>
              <p:cNvSpPr txBox="1"/>
              <p:nvPr/>
            </p:nvSpPr>
            <p:spPr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21"/>
              <p:cNvSpPr txBox="1"/>
              <p:nvPr/>
            </p:nvSpPr>
            <p:spPr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21"/>
              <p:cNvSpPr txBox="1"/>
              <p:nvPr/>
            </p:nvSpPr>
            <p:spPr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21"/>
              <p:cNvSpPr txBox="1"/>
              <p:nvPr/>
            </p:nvSpPr>
            <p:spPr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21"/>
              <p:cNvSpPr txBox="1"/>
              <p:nvPr/>
            </p:nvSpPr>
            <p:spPr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21"/>
              <p:cNvSpPr txBox="1"/>
              <p:nvPr/>
            </p:nvSpPr>
            <p:spPr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21"/>
              <p:cNvSpPr txBox="1"/>
              <p:nvPr/>
            </p:nvSpPr>
            <p:spPr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21"/>
              <p:cNvSpPr txBox="1"/>
              <p:nvPr/>
            </p:nvSpPr>
            <p:spPr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21"/>
              <p:cNvSpPr txBox="1"/>
              <p:nvPr/>
            </p:nvSpPr>
            <p:spPr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21"/>
              <p:cNvSpPr txBox="1"/>
              <p:nvPr/>
            </p:nvSpPr>
            <p:spPr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21"/>
              <p:cNvSpPr txBox="1"/>
              <p:nvPr/>
            </p:nvSpPr>
            <p:spPr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21"/>
              <p:cNvSpPr txBox="1"/>
              <p:nvPr/>
            </p:nvSpPr>
            <p:spPr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21"/>
              <p:cNvSpPr txBox="1"/>
              <p:nvPr/>
            </p:nvSpPr>
            <p:spPr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21"/>
              <p:cNvSpPr txBox="1"/>
              <p:nvPr/>
            </p:nvSpPr>
            <p:spPr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p21"/>
              <p:cNvSpPr txBox="1"/>
              <p:nvPr/>
            </p:nvSpPr>
            <p:spPr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p21"/>
              <p:cNvSpPr txBox="1"/>
              <p:nvPr/>
            </p:nvSpPr>
            <p:spPr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21"/>
              <p:cNvSpPr txBox="1"/>
              <p:nvPr/>
            </p:nvSpPr>
            <p:spPr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21"/>
              <p:cNvSpPr txBox="1"/>
              <p:nvPr/>
            </p:nvSpPr>
            <p:spPr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21"/>
              <p:cNvSpPr txBox="1"/>
              <p:nvPr/>
            </p:nvSpPr>
            <p:spPr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21"/>
              <p:cNvSpPr txBox="1"/>
              <p:nvPr/>
            </p:nvSpPr>
            <p:spPr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21"/>
              <p:cNvSpPr txBox="1"/>
              <p:nvPr/>
            </p:nvSpPr>
            <p:spPr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21"/>
              <p:cNvSpPr txBox="1"/>
              <p:nvPr/>
            </p:nvSpPr>
            <p:spPr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dk2">
                  <a:alpha val="4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6" name="Google Shape;86;p21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body" idx="1"/>
          </p:nvPr>
        </p:nvSpPr>
        <p:spPr>
          <a:xfrm>
            <a:off x="11430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  <a:defRPr sz="3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61950" algn="l" rtl="0"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●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dt" idx="10"/>
          </p:nvPr>
        </p:nvSpPr>
        <p:spPr>
          <a:xfrm>
            <a:off x="1219200" y="6172200"/>
            <a:ext cx="7620000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  <a:defRPr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jwinter@umd.edu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 txBox="1"/>
          <p:nvPr/>
        </p:nvSpPr>
        <p:spPr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/>
          </a:p>
        </p:txBody>
      </p:sp>
      <p:sp>
        <p:nvSpPr>
          <p:cNvPr id="100" name="Google Shape;100;p1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</a:pPr>
            <a:r>
              <a:rPr lang="en-US" sz="4800" b="1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Constructing Budgets for Funding Opportunities</a:t>
            </a:r>
            <a:endParaRPr/>
          </a:p>
        </p:txBody>
      </p:sp>
      <p:sp>
        <p:nvSpPr>
          <p:cNvPr id="101" name="Google Shape;101;p1"/>
          <p:cNvSpPr txBox="1">
            <a:spLocks noGrp="1"/>
          </p:cNvSpPr>
          <p:nvPr>
            <p:ph type="body" idx="1"/>
          </p:nvPr>
        </p:nvSpPr>
        <p:spPr>
          <a:xfrm>
            <a:off x="1066800" y="4267200"/>
            <a:ext cx="7772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342900" lvl="0" indent="-3429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</a:pPr>
            <a:endParaRPr sz="1800" b="1" i="0" u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ctr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lang="en-US" sz="2400" b="1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Susan Winter</a:t>
            </a:r>
            <a:endParaRPr/>
          </a:p>
          <a:p>
            <a:pPr marL="342900" lvl="0" indent="-342900" algn="ctr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800"/>
              <a:buNone/>
            </a:pPr>
            <a:r>
              <a:rPr lang="en-US" sz="2400" b="1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College of Information Science</a:t>
            </a:r>
            <a:endParaRPr/>
          </a:p>
          <a:p>
            <a:pPr marL="342900" lvl="0" indent="-342900" algn="ctr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</a:pPr>
            <a:r>
              <a:rPr lang="en-US" sz="2000" b="1" i="0" u="sng">
                <a:solidFill>
                  <a:schemeClr val="lt1"/>
                </a:solidFill>
                <a:hlinkClick r:id="rId3"/>
              </a:rPr>
              <a:t>sjwinter@umd.edu</a:t>
            </a:r>
            <a:endParaRPr/>
          </a:p>
          <a:p>
            <a:pPr marL="342900" lvl="0" indent="-342900" algn="ctr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</a:pPr>
            <a:endParaRPr sz="1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ctr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</a:pPr>
            <a:endParaRPr sz="16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00037" algn="l" rtl="0">
              <a:lnSpc>
                <a:spcPct val="80000"/>
              </a:lnSpc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675"/>
              <a:buFont typeface="Arial"/>
              <a:buNone/>
            </a:pPr>
            <a:endParaRPr sz="9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00037" algn="l" rtl="0">
              <a:spcBef>
                <a:spcPts val="180"/>
              </a:spcBef>
              <a:spcAft>
                <a:spcPts val="0"/>
              </a:spcAft>
              <a:buSzPts val="675"/>
              <a:buNone/>
            </a:pPr>
            <a:endParaRPr sz="900" b="1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1800" y="2166937"/>
            <a:ext cx="3873500" cy="2176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"/>
          <p:cNvSpPr txBox="1">
            <a:spLocks noGrp="1"/>
          </p:cNvSpPr>
          <p:nvPr>
            <p:ph type="title"/>
          </p:nvPr>
        </p:nvSpPr>
        <p:spPr>
          <a:xfrm>
            <a:off x="1143000" y="381000"/>
            <a:ext cx="63246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Matching/Consistency</a:t>
            </a:r>
            <a:endParaRPr/>
          </a:p>
        </p:txBody>
      </p:sp>
      <p:sp>
        <p:nvSpPr>
          <p:cNvPr id="196" name="Google Shape;196;p8"/>
          <p:cNvSpPr txBox="1">
            <a:spLocks noGrp="1"/>
          </p:cNvSpPr>
          <p:nvPr>
            <p:ph type="body" idx="1"/>
          </p:nvPr>
        </p:nvSpPr>
        <p:spPr>
          <a:xfrm>
            <a:off x="1143000" y="1371600"/>
            <a:ext cx="77724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Match the Ideas &amp;  Scope of Work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Explain the Alignment in the Proposal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Budget and Justification Aligned with Work Plan and Timeline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Choose Team Carefully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Smallest Team with all Needed Expertise &amp; Resources</a:t>
            </a:r>
            <a:endParaRPr/>
          </a:p>
        </p:txBody>
      </p:sp>
      <p:pic>
        <p:nvPicPr>
          <p:cNvPr id="197" name="Google Shape;197;p8" descr="leverag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3600" y="4703762"/>
            <a:ext cx="3200400" cy="2154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"/>
          <p:cNvSpPr txBox="1">
            <a:spLocks noGrp="1"/>
          </p:cNvSpPr>
          <p:nvPr>
            <p:ph type="title"/>
          </p:nvPr>
        </p:nvSpPr>
        <p:spPr>
          <a:xfrm>
            <a:off x="1219200" y="1524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Expense Categories</a:t>
            </a:r>
            <a:endParaRPr/>
          </a:p>
        </p:txBody>
      </p:sp>
      <p:sp>
        <p:nvSpPr>
          <p:cNvPr id="203" name="Google Shape;203;p9"/>
          <p:cNvSpPr txBox="1">
            <a:spLocks noGrp="1"/>
          </p:cNvSpPr>
          <p:nvPr>
            <p:ph type="body" idx="1"/>
          </p:nvPr>
        </p:nvSpPr>
        <p:spPr>
          <a:xfrm>
            <a:off x="1143000" y="1371600"/>
            <a:ext cx="77724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Personnel*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Researcher Travel*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Participant Incentives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Advisory Board Members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Materials and Supplies*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Other Services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Equipment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Workshop Participant Support</a:t>
            </a:r>
            <a:endParaRPr/>
          </a:p>
        </p:txBody>
      </p:sp>
      <p:pic>
        <p:nvPicPr>
          <p:cNvPr id="204" name="Google Shape;20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7400" y="1219200"/>
            <a:ext cx="3128962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 txBox="1">
            <a:spLocks noGrp="1"/>
          </p:cNvSpPr>
          <p:nvPr>
            <p:ph type="title"/>
          </p:nvPr>
        </p:nvSpPr>
        <p:spPr>
          <a:xfrm>
            <a:off x="1143000" y="381000"/>
            <a:ext cx="63246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Funded Personnel </a:t>
            </a:r>
            <a:endParaRPr/>
          </a:p>
        </p:txBody>
      </p:sp>
      <p:sp>
        <p:nvSpPr>
          <p:cNvPr id="210" name="Google Shape;210;p10"/>
          <p:cNvSpPr txBox="1">
            <a:spLocks noGrp="1"/>
          </p:cNvSpPr>
          <p:nvPr>
            <p:ph type="body" idx="1"/>
          </p:nvPr>
        </p:nvSpPr>
        <p:spPr>
          <a:xfrm>
            <a:off x="1143000" y="1371600"/>
            <a:ext cx="77724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Categories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Faculty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Post-doctoral Students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Graduate Students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Undergraduates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Programmers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Support Staff (may or may not be eligible)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●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Project Manager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●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Coordinator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●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Administrator</a:t>
            </a:r>
            <a:endParaRPr/>
          </a:p>
        </p:txBody>
      </p:sp>
      <p:pic>
        <p:nvPicPr>
          <p:cNvPr id="211" name="Google Shape;211;p10" descr="jump_0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51500" y="0"/>
            <a:ext cx="3481387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"/>
          <p:cNvSpPr txBox="1">
            <a:spLocks noGrp="1"/>
          </p:cNvSpPr>
          <p:nvPr>
            <p:ph type="title"/>
          </p:nvPr>
        </p:nvSpPr>
        <p:spPr>
          <a:xfrm>
            <a:off x="1143000" y="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Personnel Compensation (Note: Your Mileage May Vary!)</a:t>
            </a:r>
            <a:endParaRPr/>
          </a:p>
        </p:txBody>
      </p:sp>
      <p:sp>
        <p:nvSpPr>
          <p:cNvPr id="217" name="Google Shape;217;p11"/>
          <p:cNvSpPr txBox="1">
            <a:spLocks noGrp="1"/>
          </p:cNvSpPr>
          <p:nvPr>
            <p:ph type="body" idx="1"/>
          </p:nvPr>
        </p:nvSpPr>
        <p:spPr>
          <a:xfrm>
            <a:off x="1143000" y="15240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3429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Faculty and Post-Doc Support</a:t>
            </a:r>
            <a:endParaRPr/>
          </a:p>
          <a:p>
            <a:pPr marL="342900" marR="0" lvl="1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 be % of months</a:t>
            </a:r>
            <a:endParaRPr/>
          </a:p>
          <a:p>
            <a:pPr marL="342900" marR="0" lvl="1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summer (9-mo contract) </a:t>
            </a:r>
            <a:endParaRPr/>
          </a:p>
          <a:p>
            <a:pPr marL="342900" marR="0" lvl="1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calendar year (12-mo contract)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 Assistantships 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●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Stipend + Health Insurance/Fringe + Tuition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●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 month, 10 hrs/wk = $30,000 - $40,000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Students, Programmers, Support Staff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●"/>
            </a:pPr>
            <a:r>
              <a:rPr lang="en-US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hourly or salary</a:t>
            </a:r>
            <a:endParaRPr/>
          </a:p>
        </p:txBody>
      </p:sp>
      <p:pic>
        <p:nvPicPr>
          <p:cNvPr id="218" name="Google Shape;218;p11" descr="zztopmountai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0" y="1917700"/>
            <a:ext cx="2279650" cy="151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2"/>
          <p:cNvSpPr txBox="1">
            <a:spLocks noGrp="1"/>
          </p:cNvSpPr>
          <p:nvPr>
            <p:ph type="title"/>
          </p:nvPr>
        </p:nvSpPr>
        <p:spPr>
          <a:xfrm>
            <a:off x="1143000" y="0"/>
            <a:ext cx="7467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Salaries and GA Stipends: Add</a:t>
            </a:r>
            <a:endParaRPr/>
          </a:p>
        </p:txBody>
      </p:sp>
      <p:sp>
        <p:nvSpPr>
          <p:cNvPr id="224" name="Google Shape;224;p12"/>
          <p:cNvSpPr txBox="1">
            <a:spLocks noGrp="1"/>
          </p:cNvSpPr>
          <p:nvPr>
            <p:ph type="body" idx="1"/>
          </p:nvPr>
        </p:nvSpPr>
        <p:spPr>
          <a:xfrm>
            <a:off x="1143000" y="1219200"/>
            <a:ext cx="77724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Small (2-4%) raises each year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Fringe Benefits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Usually about 33% </a:t>
            </a:r>
            <a:endParaRPr/>
          </a:p>
          <a:p>
            <a:pPr marL="342900" marR="0" lvl="0" indent="-20955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5" name="Google Shape;22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200" y="4267200"/>
            <a:ext cx="381000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"/>
          <p:cNvSpPr txBox="1">
            <a:spLocks noGrp="1"/>
          </p:cNvSpPr>
          <p:nvPr>
            <p:ph type="title"/>
          </p:nvPr>
        </p:nvSpPr>
        <p:spPr>
          <a:xfrm>
            <a:off x="1143000" y="0"/>
            <a:ext cx="6629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What’s in the Budget?</a:t>
            </a:r>
            <a:endParaRPr/>
          </a:p>
        </p:txBody>
      </p:sp>
      <p:sp>
        <p:nvSpPr>
          <p:cNvPr id="231" name="Google Shape;231;p13"/>
          <p:cNvSpPr txBox="1">
            <a:spLocks noGrp="1"/>
          </p:cNvSpPr>
          <p:nvPr>
            <p:ph type="body" idx="1"/>
          </p:nvPr>
        </p:nvSpPr>
        <p:spPr>
          <a:xfrm>
            <a:off x="1143000" y="1219200"/>
            <a:ext cx="77724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Travel for the Research Team to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meet (if distributed), collect data, present findings, attend PI meetings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domestic vs. international (Export Controls?)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Participant (Subject) Incentives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cash, gift card, etc.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Advisory Board Stipends/Honoraria</a:t>
            </a:r>
            <a:endParaRPr/>
          </a:p>
          <a:p>
            <a:pPr marL="342900" marR="0" lvl="0" indent="-1905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2" name="Google Shape;23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200" y="4953000"/>
            <a:ext cx="3200400" cy="1792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"/>
          <p:cNvSpPr txBox="1">
            <a:spLocks noGrp="1"/>
          </p:cNvSpPr>
          <p:nvPr>
            <p:ph type="title"/>
          </p:nvPr>
        </p:nvSpPr>
        <p:spPr>
          <a:xfrm>
            <a:off x="1143000" y="0"/>
            <a:ext cx="6629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What’s in the Budget?</a:t>
            </a:r>
            <a:endParaRPr/>
          </a:p>
        </p:txBody>
      </p:sp>
      <p:sp>
        <p:nvSpPr>
          <p:cNvPr id="238" name="Google Shape;238;p14"/>
          <p:cNvSpPr txBox="1">
            <a:spLocks noGrp="1"/>
          </p:cNvSpPr>
          <p:nvPr>
            <p:ph type="body" idx="1"/>
          </p:nvPr>
        </p:nvSpPr>
        <p:spPr>
          <a:xfrm>
            <a:off x="1143000" y="1219200"/>
            <a:ext cx="77724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Materials and Supplies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will be used up in doing the research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software licenses, lab chemicals, publication charges, etc.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Other Services 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transcription, consultants, computing services, etc.</a:t>
            </a:r>
            <a:endParaRPr/>
          </a:p>
        </p:txBody>
      </p:sp>
      <p:pic>
        <p:nvPicPr>
          <p:cNvPr id="239" name="Google Shape;239;p14" descr="GeorgeWash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88025" y="4648200"/>
            <a:ext cx="3192462" cy="2122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5"/>
          <p:cNvSpPr txBox="1">
            <a:spLocks noGrp="1"/>
          </p:cNvSpPr>
          <p:nvPr>
            <p:ph type="title"/>
          </p:nvPr>
        </p:nvSpPr>
        <p:spPr>
          <a:xfrm>
            <a:off x="1143000" y="0"/>
            <a:ext cx="6629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What’s in the Budget?</a:t>
            </a:r>
            <a:endParaRPr/>
          </a:p>
        </p:txBody>
      </p:sp>
      <p:sp>
        <p:nvSpPr>
          <p:cNvPr id="245" name="Google Shape;245;p15"/>
          <p:cNvSpPr txBox="1">
            <a:spLocks noGrp="1"/>
          </p:cNvSpPr>
          <p:nvPr>
            <p:ph type="body" idx="1"/>
          </p:nvPr>
        </p:nvSpPr>
        <p:spPr>
          <a:xfrm>
            <a:off x="1143000" y="1219200"/>
            <a:ext cx="77724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Equipment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laptops, video recorders, scanners, scuba gear, etc.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rules differ by funder, type, and cost </a:t>
            </a:r>
            <a:endParaRPr/>
          </a:p>
        </p:txBody>
      </p:sp>
      <p:pic>
        <p:nvPicPr>
          <p:cNvPr id="246" name="Google Shape;24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19600" y="4800600"/>
            <a:ext cx="4572000" cy="177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6"/>
          <p:cNvSpPr txBox="1">
            <a:spLocks noGrp="1"/>
          </p:cNvSpPr>
          <p:nvPr>
            <p:ph type="title"/>
          </p:nvPr>
        </p:nvSpPr>
        <p:spPr>
          <a:xfrm>
            <a:off x="1143000" y="0"/>
            <a:ext cx="6629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Overhead/Indirect Costs </a:t>
            </a:r>
            <a:endParaRPr/>
          </a:p>
        </p:txBody>
      </p:sp>
      <p:sp>
        <p:nvSpPr>
          <p:cNvPr id="252" name="Google Shape;252;p16"/>
          <p:cNvSpPr txBox="1">
            <a:spLocks noGrp="1"/>
          </p:cNvSpPr>
          <p:nvPr>
            <p:ph type="body" idx="1"/>
          </p:nvPr>
        </p:nvSpPr>
        <p:spPr>
          <a:xfrm>
            <a:off x="1143000" y="1219200"/>
            <a:ext cx="77724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University negotiated the rate w/ DHHS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Calculated on every thing I’ve mentioned </a:t>
            </a:r>
            <a:r>
              <a:rPr lang="en-US" sz="3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(except tuition, and equipment &gt; $5,000)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1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Adds to the total cost of the proposal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 most Universities it is 50% to 60% (May be less in summer or off-campus)</a:t>
            </a:r>
            <a:endParaRPr/>
          </a:p>
        </p:txBody>
      </p:sp>
      <p:pic>
        <p:nvPicPr>
          <p:cNvPr id="253" name="Google Shape;25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4806950"/>
            <a:ext cx="2933700" cy="19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7"/>
          <p:cNvSpPr txBox="1">
            <a:spLocks noGrp="1"/>
          </p:cNvSpPr>
          <p:nvPr>
            <p:ph type="title"/>
          </p:nvPr>
        </p:nvSpPr>
        <p:spPr>
          <a:xfrm>
            <a:off x="1143000" y="304800"/>
            <a:ext cx="7848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What’s in the Budget That is Not Subject to Overhead?</a:t>
            </a:r>
            <a:endParaRPr/>
          </a:p>
        </p:txBody>
      </p:sp>
      <p:sp>
        <p:nvSpPr>
          <p:cNvPr id="259" name="Google Shape;259;p17"/>
          <p:cNvSpPr txBox="1">
            <a:spLocks noGrp="1"/>
          </p:cNvSpPr>
          <p:nvPr>
            <p:ph type="body" idx="1"/>
          </p:nvPr>
        </p:nvSpPr>
        <p:spPr>
          <a:xfrm>
            <a:off x="1143000" y="1219200"/>
            <a:ext cx="77724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/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Tuition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Equipment &gt;$5,000</a:t>
            </a: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Workshop Participant Support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100"/>
              <a:buFont typeface="Arial"/>
              <a:buChar char="●"/>
            </a:pPr>
            <a:r>
              <a:rPr lang="en-US"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Hotel, Meals, Travel, etc.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</a:pPr>
            <a:r>
              <a:rPr lang="en-US" sz="3200" b="0" i="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Subaward &gt;$25,000</a:t>
            </a: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1905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0" name="Google Shape;26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400" y="3200400"/>
            <a:ext cx="2400300" cy="339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8"/>
          <p:cNvSpPr txBox="1">
            <a:spLocks noGrp="1"/>
          </p:cNvSpPr>
          <p:nvPr>
            <p:ph type="title" idx="4294967295"/>
          </p:nvPr>
        </p:nvSpPr>
        <p:spPr>
          <a:xfrm>
            <a:off x="457200" y="1447800"/>
            <a:ext cx="8205787" cy="1189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Tahoma"/>
              <a:buNone/>
            </a:pPr>
            <a:r>
              <a:rPr lang="en-US" sz="6000" b="0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rPr>
              <a:t>Questions?</a:t>
            </a:r>
            <a:endParaRPr/>
          </a:p>
        </p:txBody>
      </p:sp>
      <p:pic>
        <p:nvPicPr>
          <p:cNvPr id="266" name="Google Shape;26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0" y="3105150"/>
            <a:ext cx="4495800" cy="337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Helsinki Feb 3 2000">
  <a:themeElements>
    <a:clrScheme name="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CC99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B98AE7"/>
      </a:accent6>
      <a:hlink>
        <a:srgbClr val="FF9900"/>
      </a:hlink>
      <a:folHlink>
        <a:srgbClr val="6699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Helsinki Feb 3 2000">
  <a:themeElements>
    <a:clrScheme name="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CC99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B98AE7"/>
      </a:accent6>
      <a:hlink>
        <a:srgbClr val="FF9900"/>
      </a:hlink>
      <a:folHlink>
        <a:srgbClr val="6699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</Words>
  <Application>Microsoft Macintosh PowerPoint</Application>
  <PresentationFormat>On-screen Show (4:3)</PresentationFormat>
  <Paragraphs>79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Tahoma</vt:lpstr>
      <vt:lpstr>2_Helsinki Feb 3 2000</vt:lpstr>
      <vt:lpstr>7_Helsinki Feb 3 2000</vt:lpstr>
      <vt:lpstr>Constructing Budgets for Funding Opportunities</vt:lpstr>
      <vt:lpstr>Matching/Consistency</vt:lpstr>
      <vt:lpstr>Expense Categories</vt:lpstr>
      <vt:lpstr>Funded Personnel </vt:lpstr>
      <vt:lpstr>Personnel Compensation (Note: Your Mileage May Vary!)</vt:lpstr>
      <vt:lpstr>Salaries and GA Stipends: Add</vt:lpstr>
      <vt:lpstr>What’s in the Budget?</vt:lpstr>
      <vt:lpstr>What’s in the Budget?</vt:lpstr>
      <vt:lpstr>What’s in the Budget?</vt:lpstr>
      <vt:lpstr>Overhead/Indirect Costs </vt:lpstr>
      <vt:lpstr>What’s in the Budget That is Not Subject to Overhead?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Constructing Budgets for Funding Opportunities</dc:title>
  <dc:creator>Noshir Contractor</dc:creator>
  <cp:lastModifiedBy>Susan Winter</cp:lastModifiedBy>
  <cp:revision>1</cp:revision>
  <dcterms:created xsi:type="dcterms:W3CDTF">2011-02-10T17:23:46Z</dcterms:created>
  <dcterms:modified xsi:type="dcterms:W3CDTF">2020-01-12T20:24:02Z</dcterms:modified>
</cp:coreProperties>
</file>